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31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45" r:id="rId5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tif>
</file>

<file path=ppt/media/image5.png>
</file>

<file path=ppt/media/image6.tif>
</file>

<file path=ppt/media/image7.jpeg>
</file>

<file path=ppt/media/image8.jpe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1584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488677" y="2310475"/>
            <a:ext cx="21406645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buClr>
                <a:srgbClr val="447FB5"/>
              </a:buClr>
              <a:buChar char="‣"/>
              <a:defRPr sz="7000"/>
            </a:lvl1pPr>
            <a:lvl2pPr>
              <a:buClr>
                <a:srgbClr val="447FB5"/>
              </a:buClr>
              <a:buChar char="‣"/>
              <a:defRPr sz="7000"/>
            </a:lvl2pPr>
            <a:lvl3pPr>
              <a:buClr>
                <a:srgbClr val="447FB5"/>
              </a:buClr>
              <a:buChar char="‣"/>
              <a:defRPr sz="7000"/>
            </a:lvl3pPr>
            <a:lvl4pPr>
              <a:buClr>
                <a:srgbClr val="447FB5"/>
              </a:buClr>
              <a:buChar char="‣"/>
              <a:defRPr sz="7000"/>
            </a:lvl4pPr>
            <a:lvl5pPr>
              <a:buClr>
                <a:srgbClr val="447FB5"/>
              </a:buClr>
              <a:buChar char="‣"/>
              <a:defRPr sz="7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Line"/>
          <p:cNvSpPr/>
          <p:nvPr/>
        </p:nvSpPr>
        <p:spPr>
          <a:xfrm>
            <a:off x="0" y="38100"/>
            <a:ext cx="24384001" cy="0"/>
          </a:xfrm>
          <a:prstGeom prst="line">
            <a:avLst/>
          </a:prstGeom>
          <a:ln w="127000">
            <a:solidFill>
              <a:srgbClr val="447FB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an/rgdal/blob/master/inst/READM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leaflet-extras.github.io/leaflet-providers/preview/" TargetMode="Externa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choropleths.html" TargetMode="Externa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ittsburghpa.shinyapps.io/TreesNAt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markers.html" TargetMode="Externa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bhaskarvk/leaflet-weather" TargetMode="External"/><Relationship Id="rId2" Type="http://schemas.openxmlformats.org/officeDocument/2006/relationships/hyperlink" Target="http://rpubs.com/bhaskarvk/TileLayer-Caching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rpubs.com/bhaskarvk/leaflet-pulseIcon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gallery/superzip-example.html" TargetMode="External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github.com/rstudio/shiny-examples/blob/master/063-superzip-example/server.R" TargetMode="External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forOperations2021/Final-Project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enjaminspaulding.com/2011/03/10/arcgis-sucks/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Leaflet</a:t>
            </a:r>
            <a:r>
              <a:rPr lang="en-US" dirty="0"/>
              <a:t> &amp; </a:t>
            </a:r>
            <a:r>
              <a:rPr lang="en-US" dirty="0" err="1"/>
              <a:t>LeafletProxy</a:t>
            </a:r>
            <a:endParaRPr dirty="0"/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ack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Packages</a:t>
            </a:r>
          </a:p>
        </p:txBody>
      </p:sp>
      <p:sp>
        <p:nvSpPr>
          <p:cNvPr id="198" name="Install these packa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Install these packages: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rgdal: </a:t>
            </a:r>
            <a:r>
              <a:rPr u="sng">
                <a:hlinkClick r:id="rId2"/>
              </a:rPr>
              <a:t>https://github.com/cran/rgdal/blob/master/inst/README</a:t>
            </a:r>
            <a:r>
              <a:t> 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rgeos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sp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leaflet.extras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leafle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is leaflet?</a:t>
            </a:r>
          </a:p>
        </p:txBody>
      </p:sp>
      <p:sp>
        <p:nvSpPr>
          <p:cNvPr id="201" name="R version of the Javavscript API of Leaflet…"/>
          <p:cNvSpPr txBox="1">
            <a:spLocks noGrp="1"/>
          </p:cNvSpPr>
          <p:nvPr>
            <p:ph type="body" idx="1"/>
          </p:nvPr>
        </p:nvSpPr>
        <p:spPr>
          <a:xfrm>
            <a:off x="990197" y="2312924"/>
            <a:ext cx="21406645" cy="9090152"/>
          </a:xfrm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 version of the Javavscript API of Leaflet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One of the ways to get interactive maps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Others include: tmap, mapview and plotly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Documentation: </a:t>
            </a:r>
            <a:r>
              <a:rPr u="sng">
                <a:hlinkClick r:id="rId2"/>
              </a:rPr>
              <a:t>https://rstudio.github.io/leaflet/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etting spatial data loaded into 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92479">
              <a:spcBef>
                <a:spcPts val="6200"/>
              </a:spcBef>
              <a:buSzTx/>
              <a:buNone/>
              <a:defRPr sz="15359">
                <a:solidFill>
                  <a:srgbClr val="447FB5"/>
                </a:solidFill>
              </a:defRPr>
            </a:pPr>
            <a:r>
              <a:t>Getting spatial data loaded into R</a:t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oading spat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Loading spatial data</a:t>
            </a:r>
          </a:p>
        </p:txBody>
      </p:sp>
      <p:sp>
        <p:nvSpPr>
          <p:cNvPr id="206" name="Sometimes your source data will be a data frame which you will need to join to spatial data, other times it will be includ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your source data will be a data frame which you will need to join to spatial data, other times it will be included</a:t>
            </a:r>
          </a:p>
          <a:p>
            <a:r>
              <a:t>It may also be a CSV with coordinates, in those instances no further cleaning needs to take place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loading code chunk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roup Contr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Group Controls</a:t>
            </a:r>
          </a:p>
        </p:txBody>
      </p:sp>
      <p:sp>
        <p:nvSpPr>
          <p:cNvPr id="214" name="In leaflet you can add groups and give them a n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leaflet you can add groups and give them a name.</a:t>
            </a:r>
          </a:p>
          <a:p>
            <a:r>
              <a:t>Group names are what show up in the layer control</a:t>
            </a:r>
          </a:p>
          <a:p>
            <a:pPr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addProviderTiles(providers$Stamen.Toner, group = “Toner”) %&gt;%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addLayersControl(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baseGroups = c("OSM (default)", "Toner", "Toner Lite"),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overlayGroups = c("Quakes", "Outline"),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options = layersControlOptions(collapsed = FALSE)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</p:txBody>
      </p:sp>
      <p:pic>
        <p:nvPicPr>
          <p:cNvPr id="215" name="Screen Shot 2019-09-23 at 12.42.42.png" descr="Screen Shot 2019-09-23 at 12.42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17195" y="6993799"/>
            <a:ext cx="13213079" cy="5809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0" name="Create a map with layer control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Create a map with layer controls</a:t>
            </a:r>
          </a:p>
          <a:p>
            <a:pPr lvl="1"/>
            <a:r>
              <a:t>Get baseman provider names from here: </a:t>
            </a:r>
            <a:r>
              <a:rPr u="sng">
                <a:hlinkClick r:id="rId5"/>
              </a:rPr>
              <a:t>https://leaflet-extras.github.io/leaflet-providers/preview/</a:t>
            </a:r>
          </a:p>
          <a:p>
            <a:pPr lvl="2"/>
            <a:r>
              <a:t>Create 3 named basemap groups</a:t>
            </a:r>
          </a:p>
          <a:p>
            <a:pPr lvl="2"/>
            <a:r>
              <a:t>Add a layer control that has the named base groups</a:t>
            </a:r>
          </a:p>
        </p:txBody>
      </p:sp>
      <p:pic>
        <p:nvPicPr>
          <p:cNvPr id="221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Shapes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ypical argu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Typical arguments</a:t>
            </a:r>
          </a:p>
        </p:txBody>
      </p:sp>
      <p:sp>
        <p:nvSpPr>
          <p:cNvPr id="226" name="lng (if a column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475797" indent="-475797" defTabSz="643889">
              <a:spcBef>
                <a:spcPts val="5000"/>
              </a:spcBef>
              <a:defRPr sz="5460"/>
            </a:pPr>
            <a:r>
              <a:t>lng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lat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layerId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group (for layerControls)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stroke (boolean, shape outline)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color (outline color, hex values)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weight (outline width)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opacity (alpha of the 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 (boolean)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fillColor (hex color)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fillOpacity (alpha of fill)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1" name="Using the cds SpatialPolygonsDataframe create a polygon laye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cds SpatialPolygonsDataframe create a polygon layer </a:t>
            </a:r>
          </a:p>
          <a:p>
            <a:pPr lvl="1"/>
            <a:r>
              <a:t>Make sure to include a basemap</a:t>
            </a:r>
          </a:p>
        </p:txBody>
      </p:sp>
      <p:pic>
        <p:nvPicPr>
          <p:cNvPr id="232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tivation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632459" indent="-632459" defTabSz="685165">
              <a:spcBef>
                <a:spcPts val="490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Motivation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Shapefiles in R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Leaflet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Basemaps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Lines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Points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Legends &amp; Colors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leaflet.extras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Heatmaps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Leaflet in Shiny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renderLeaflet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leafletOutput</a:t>
            </a: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What we know about reactivity</a:t>
            </a:r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LeafletProxy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Observe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events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6" name="See leaflet_exercises_solutions.Rmd…"/>
          <p:cNvSpPr txBox="1">
            <a:spLocks noGrp="1"/>
          </p:cNvSpPr>
          <p:nvPr>
            <p:ph type="body" idx="21"/>
          </p:nvPr>
        </p:nvSpPr>
        <p:spPr>
          <a:xfrm>
            <a:off x="4704751" y="4924809"/>
            <a:ext cx="14974497" cy="3866382"/>
          </a:xfrm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2500"/>
              </a:spcBef>
              <a:buClrTx/>
              <a:buSzTx/>
              <a:buNone/>
              <a:defRPr sz="4200"/>
            </a:pPr>
            <a:r>
              <a:t>See leaflet_exercises_solutions.Rmd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leaflet(data = cds)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addProviderTiles("Stamen.Toner")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addPolygons()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alet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Palettes</a:t>
            </a:r>
          </a:p>
        </p:txBody>
      </p:sp>
      <p:sp>
        <p:nvSpPr>
          <p:cNvPr id="240" name="palette (color brewer palett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500197" indent="-500197" defTabSz="676909">
              <a:spcBef>
                <a:spcPts val="5300"/>
              </a:spcBef>
              <a:defRPr sz="5740"/>
            </a:pPr>
            <a:r>
              <a:t>palette (color brewer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domain (values to be colored)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na.color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alpha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reverse (values of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bins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pretty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right (for cutting)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 (number of quanitites)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probs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levels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ordered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egen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Legends</a:t>
            </a:r>
          </a:p>
        </p:txBody>
      </p:sp>
      <p:sp>
        <p:nvSpPr>
          <p:cNvPr id="243" name="position (“bottomright” etc…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396497" indent="-396497" defTabSz="536575">
              <a:spcBef>
                <a:spcPts val="4200"/>
              </a:spcBef>
              <a:defRPr sz="4550"/>
            </a:pPr>
            <a:r>
              <a:t>position (“bottomright” etc…)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pal (palette from colorBrewer)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values (domain from data)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na.labels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bins (buckets)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colors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labFormat (separate function labelFormat)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title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className (for custom CSS to apply)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layerId (for input usage)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group (for layerControls)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digits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big.mark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transform (function to be applied to labels)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8" name="Choropleth Polygon map with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Choropleth Polygon map with </a:t>
            </a:r>
          </a:p>
          <a:p>
            <a:pPr lvl="1"/>
            <a:r>
              <a:t>Create a color palette for Life Expectancy at Birth (years) column in the merged Congressional District data.</a:t>
            </a:r>
          </a:p>
          <a:p>
            <a:pPr lvl="2"/>
            <a:r>
              <a:t>addPolygons to a leaflet map and apply palette to column</a:t>
            </a:r>
          </a:p>
          <a:p>
            <a:pPr lvl="3"/>
            <a:r>
              <a:t>Add a legend</a:t>
            </a:r>
          </a:p>
        </p:txBody>
      </p:sp>
      <p:sp>
        <p:nvSpPr>
          <p:cNvPr id="249" name="Hint: https://rstudio.github.io/leaflet/choropleths.html"/>
          <p:cNvSpPr txBox="1"/>
          <p:nvPr/>
        </p:nvSpPr>
        <p:spPr>
          <a:xfrm>
            <a:off x="5013076" y="12468555"/>
            <a:ext cx="1311164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https://rstudio.github.io/leaflet/choropleths.html</a:t>
            </a:r>
          </a:p>
        </p:txBody>
      </p:sp>
      <p:pic>
        <p:nvPicPr>
          <p:cNvPr id="250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polygon code chunk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lust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Clusters</a:t>
            </a:r>
          </a:p>
        </p:txBody>
      </p:sp>
      <p:sp>
        <p:nvSpPr>
          <p:cNvPr id="258" name="leaflet(quakes) %&gt;%…"/>
          <p:cNvSpPr txBox="1"/>
          <p:nvPr/>
        </p:nvSpPr>
        <p:spPr>
          <a:xfrm>
            <a:off x="3132235" y="4316905"/>
            <a:ext cx="9118601" cy="397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addTiles()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addMarkers(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clusterOptions = markerClusterOptions()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pic>
        <p:nvPicPr>
          <p:cNvPr id="259" name="Screen Shot 2019-09-24 at 10.23.23.png" descr="Screen Shot 2019-09-24 at 10.23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50963" y="3909269"/>
            <a:ext cx="13146676" cy="4793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Why cluster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Why clusters?</a:t>
            </a:r>
          </a:p>
        </p:txBody>
      </p:sp>
      <p:sp>
        <p:nvSpPr>
          <p:cNvPr id="262" name="Sometimes there’s just a ton of data to show and trying to visualize them will bring any browser window it a craw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there’s just a ton of data to show and trying to visualize them will bring any browser window it a crawl.</a:t>
            </a:r>
          </a:p>
          <a:p>
            <a:r>
              <a:t>Example: </a:t>
            </a:r>
            <a:r>
              <a:rPr u="sng">
                <a:hlinkClick r:id="rId2"/>
              </a:rPr>
              <a:t>https://pittsburghpa.shinyapps.io/TreesNAt/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7" name="Go to leaflet_exercises.Rmd clusters code chunk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leaflet_exercises.Rmd clusters code chunk </a:t>
            </a:r>
          </a:p>
          <a:p>
            <a:pPr lvl="1"/>
            <a:r>
              <a:t>Use 311 data to create a cluster map</a:t>
            </a:r>
          </a:p>
          <a:p>
            <a:pPr lvl="2"/>
            <a:r>
              <a:t>Create a factor palette</a:t>
            </a:r>
          </a:p>
          <a:p>
            <a:pPr lvl="3"/>
            <a:r>
              <a:t>Create a legend</a:t>
            </a:r>
          </a:p>
          <a:p>
            <a:pPr lvl="4"/>
            <a:r>
              <a:t>Make sure to include a basemap</a:t>
            </a:r>
          </a:p>
        </p:txBody>
      </p:sp>
      <p:sp>
        <p:nvSpPr>
          <p:cNvPr id="268" name="Hint: https://rstudio.github.io/leaflet/markers.html"/>
          <p:cNvSpPr txBox="1"/>
          <p:nvPr/>
        </p:nvSpPr>
        <p:spPr>
          <a:xfrm>
            <a:off x="6103894" y="12661900"/>
            <a:ext cx="1218891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https://rstudio.github.io/leaflet/markers.html</a:t>
            </a:r>
          </a:p>
        </p:txBody>
      </p:sp>
      <p:pic>
        <p:nvPicPr>
          <p:cNvPr id="26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9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3" name="Go to leaflet_exercises_solutions.Rmd"/>
          <p:cNvSpPr txBox="1">
            <a:spLocks noGrp="1"/>
          </p:cNvSpPr>
          <p:nvPr>
            <p:ph type="body" idx="21"/>
          </p:nvPr>
        </p:nvSpPr>
        <p:spPr>
          <a:xfrm>
            <a:off x="6286163" y="6229350"/>
            <a:ext cx="13199704" cy="12573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</a:lstStyle>
          <a:p>
            <a:r>
              <a:t>Go to leaflet_exercises_solutions.Rmd</a:t>
            </a:r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eafle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.extras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Leaflet</a:t>
            </a:r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For interactive maps</a:t>
            </a:r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8561366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Leaflet.ex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Leaflet.extras</a:t>
            </a:r>
          </a:p>
        </p:txBody>
      </p:sp>
      <p:sp>
        <p:nvSpPr>
          <p:cNvPr id="279" name="Adds some pretty nice functions to complement leafl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5700"/>
              </a:spcBef>
              <a:defRPr sz="6160"/>
            </a:pPr>
            <a:r>
              <a:t>Adds some pretty nice functions to complement leaflet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Tile caching: </a:t>
            </a:r>
            <a:r>
              <a:rPr u="sng">
                <a:hlinkClick r:id="rId2"/>
              </a:rPr>
              <a:t>http://rpubs.com/bhaskarvk/TileLayer-Caching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weather icons: </a:t>
            </a:r>
            <a:r>
              <a:rPr u="sng">
                <a:hlinkClick r:id="rId3"/>
              </a:rPr>
              <a:t>http://rpubs.com/bhaskarvk/leaflet-weather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Pulse icons: </a:t>
            </a:r>
            <a:r>
              <a:rPr u="sng">
                <a:hlinkClick r:id="rId4"/>
              </a:rPr>
              <a:t>http://rpubs.com/bhaskarvk/leaflet-pulseIcon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and heat maps!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leaflet(quakes) %&gt;%…"/>
          <p:cNvSpPr txBox="1"/>
          <p:nvPr/>
        </p:nvSpPr>
        <p:spPr>
          <a:xfrm>
            <a:off x="495812" y="891568"/>
            <a:ext cx="16893729" cy="4110485"/>
          </a:xfrm>
          <a:prstGeom prst="rect">
            <a:avLst/>
          </a:prstGeom>
          <a:solidFill>
            <a:srgbClr val="B4B4B4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addProviderTiles(providers$CartoDB.DarkMatter)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setView( 178, -20, 5 )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addHeatmap(lng = ~long, lat = ~lat, intensity = ~mag,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blur = 20, max = 0.05, radius = 15)</a:t>
            </a:r>
          </a:p>
        </p:txBody>
      </p:sp>
      <p:pic>
        <p:nvPicPr>
          <p:cNvPr id="282" name="Screen Shot 2019-09-24 at 10.28.10.png" descr="Screen Shot 2019-09-24 at 10.28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6575" y="4544445"/>
            <a:ext cx="11869764" cy="8498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7" name="Using the pothole data create a heat map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pothole data create a heat map</a:t>
            </a:r>
          </a:p>
          <a:p>
            <a:pPr lvl="1"/>
            <a:r>
              <a:t>This won’t be very different from your cluster map from before.</a:t>
            </a:r>
          </a:p>
          <a:p>
            <a:pPr lvl="2"/>
            <a:r>
              <a:t>Play around with the arguments for heat maps and find a good radius that looks good.</a:t>
            </a:r>
          </a:p>
          <a:p>
            <a:r>
              <a:t>Compare your settings with your neighbor</a:t>
            </a:r>
          </a:p>
        </p:txBody>
      </p:sp>
      <p:pic>
        <p:nvPicPr>
          <p:cNvPr id="288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8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eaflet…"/>
          <p:cNvSpPr txBox="1">
            <a:spLocks noGrp="1"/>
          </p:cNvSpPr>
          <p:nvPr>
            <p:ph type="body" idx="21"/>
          </p:nvPr>
        </p:nvSpPr>
        <p:spPr>
          <a:xfrm>
            <a:off x="6426200" y="3127508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Shiny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Just like any other outp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Just like any other output</a:t>
            </a:r>
          </a:p>
        </p:txBody>
      </p:sp>
      <p:sp>
        <p:nvSpPr>
          <p:cNvPr id="207" name="You need a render function and a subsequent output in the UI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need a render function and a subsequent output in the UI</a:t>
            </a:r>
          </a:p>
          <a:p>
            <a:r>
              <a:t>Reacts to reactive functions and inputs like any other plot</a:t>
            </a:r>
          </a:p>
          <a:p>
            <a:r>
              <a:t>However, it will take much longer to render than a typical ggplot2 graph.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hat we know about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 defTabSz="759459">
              <a:spcBef>
                <a:spcPts val="5900"/>
              </a:spcBef>
              <a:buSzTx/>
              <a:buNone/>
              <a:defRPr sz="19320">
                <a:solidFill>
                  <a:srgbClr val="FFFFFF"/>
                </a:solidFill>
              </a:defRPr>
            </a:lvl1pPr>
          </a:lstStyle>
          <a:p>
            <a:r>
              <a:t>What we know about reactivity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se to execute actions based on changing reactive values and other reactive expressions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5752276"/>
          </a:xfrm>
          <a:prstGeom prst="rect">
            <a:avLst/>
          </a:prstGeom>
        </p:spPr>
        <p:txBody>
          <a:bodyPr/>
          <a:lstStyle/>
          <a:p>
            <a:r>
              <a:t>Use to execute actions based on changing reactive values and other reactive expressions.</a:t>
            </a:r>
          </a:p>
          <a:p>
            <a:r>
              <a:t>Doesn't return a value. So performing side effects is usually the only reason you'd want to create one of these.</a:t>
            </a:r>
          </a:p>
          <a:p>
            <a:r>
              <a:t>Eagerly executed by Shiny.</a:t>
            </a:r>
          </a:p>
        </p:txBody>
      </p:sp>
      <p:sp>
        <p:nvSpPr>
          <p:cNvPr id="212" name="review: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observers</a:t>
            </a:r>
          </a:p>
        </p:txBody>
      </p:sp>
      <p:sp>
        <p:nvSpPr>
          <p:cNvPr id="213" name="Rectangle"/>
          <p:cNvSpPr/>
          <p:nvPr/>
        </p:nvSpPr>
        <p:spPr>
          <a:xfrm>
            <a:off x="1033450" y="7986550"/>
            <a:ext cx="22317100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observe({…"/>
          <p:cNvSpPr txBox="1"/>
          <p:nvPr/>
        </p:nvSpPr>
        <p:spPr>
          <a:xfrm>
            <a:off x="1290677" y="8179589"/>
            <a:ext cx="218026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print(paste("The value of x is", input$x))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10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16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9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Observers in leaf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Observers in leaflet</a:t>
            </a:r>
          </a:p>
        </p:txBody>
      </p:sp>
      <p:sp>
        <p:nvSpPr>
          <p:cNvPr id="217" name="Observers in leaflet can do a number of th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5400"/>
              </a:spcBef>
              <a:buClrTx/>
              <a:buSzTx/>
              <a:buNone/>
              <a:defRPr sz="5880"/>
            </a:pPr>
            <a:r>
              <a:t>Observers in leaflet can do a number of thing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Move the map (fitBounds, 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specific markers/shapes/lines (removeShape…)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entire groups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Change the basemap 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eaflet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 proxy</a:t>
            </a:r>
          </a:p>
        </p:txBody>
      </p:sp>
      <p:sp>
        <p:nvSpPr>
          <p:cNvPr id="220" name="Inside an observer target the map with the leafletProxy() function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21406645" cy="6140498"/>
          </a:xfrm>
          <a:prstGeom prst="rect">
            <a:avLst/>
          </a:prstGeom>
        </p:spPr>
        <p:txBody>
          <a:bodyPr/>
          <a:lstStyle/>
          <a:p>
            <a:pPr marL="585597" indent="-585597" defTabSz="792479">
              <a:spcBef>
                <a:spcPts val="6200"/>
              </a:spcBef>
              <a:defRPr sz="6719"/>
            </a:pPr>
            <a:r>
              <a:t>Inside an observer target the map with the leafletProxy() function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Clear the group before re-adding it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Note: This doesn’t really work well with clusterOptions.</a:t>
            </a:r>
          </a:p>
        </p:txBody>
      </p:sp>
      <p:sp>
        <p:nvSpPr>
          <p:cNvPr id="221" name="leafletProxy(&quot;map&quot;) %&gt;% # this should be the main map id…"/>
          <p:cNvSpPr/>
          <p:nvPr/>
        </p:nvSpPr>
        <p:spPr>
          <a:xfrm>
            <a:off x="1324698" y="8388390"/>
            <a:ext cx="22317101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leafletProxy("map") %&gt;% # this should be the main map id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clearGroup(“groupName”) %&gt;%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addMarkers(markersReactive(), group = “groupName" …)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6" name="Open /apps/green_inf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/apps/green_inf.R</a:t>
            </a:r>
          </a:p>
          <a:p>
            <a:pPr lvl="1"/>
            <a:r>
              <a:t>Right now this application re-runs the entire map every time a change is made to an input.</a:t>
            </a:r>
          </a:p>
          <a:p>
            <a:pPr lvl="1"/>
            <a:r>
              <a:t>Make a new observer expression that only edits the layer of green infrastructure projects, and does not reload the entire map itself.</a:t>
            </a:r>
          </a:p>
        </p:txBody>
      </p:sp>
      <p:pic>
        <p:nvPicPr>
          <p:cNvPr id="227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7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1" name="apps/green_inf_proxy_01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apps/green_inf_proxy_01.R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at about shap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about shapes?</a:t>
            </a:r>
          </a:p>
        </p:txBody>
      </p:sp>
      <p:sp>
        <p:nvSpPr>
          <p:cNvPr id="235" name="You can do this with shapes to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can do this with shapes too!</a:t>
            </a:r>
          </a:p>
          <a:p>
            <a:r>
              <a:t>It works the same way as points. This is also true for any other layer type, lines, heat maps etc.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0" name="Open /apps/green_inf_proxy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/apps/green_inf_proxy_01.R</a:t>
            </a:r>
          </a:p>
          <a:p>
            <a:pPr lvl="1"/>
            <a:r>
              <a:t>Add a new reactive expression that selects the polygon of the selected borough</a:t>
            </a:r>
          </a:p>
          <a:p>
            <a:pPr lvl="1"/>
            <a:r>
              <a:t>Add a new observer that adds the selected borough to the map as well.</a:t>
            </a:r>
          </a:p>
        </p:txBody>
      </p:sp>
      <p:pic>
        <p:nvPicPr>
          <p:cNvPr id="241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45" name="apps/green_inf_proxy_02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apps/green_inf_proxy_02.R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puts an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Inputs and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Events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ses for inpu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Uses for inputs</a:t>
            </a:r>
          </a:p>
        </p:txBody>
      </p:sp>
      <p:sp>
        <p:nvSpPr>
          <p:cNvPr id="251" name="Sometimes you might need to have things happen based off of user inputs or map bounds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12832502" cy="90901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2897" indent="-542897" defTabSz="734694">
              <a:spcBef>
                <a:spcPts val="5700"/>
              </a:spcBef>
              <a:defRPr sz="6230"/>
            </a:pPr>
            <a:r>
              <a:t>Sometimes you might need to have things happen based off of user inputs or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Charts showing information based off of what is within the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Showing details/plots of a selected item</a:t>
            </a:r>
          </a:p>
        </p:txBody>
      </p:sp>
      <p:pic>
        <p:nvPicPr>
          <p:cNvPr id="252" name="Screen Shot 2019-09-27 at 17.04.08.png" descr="Screen Shot 2019-09-27 at 17.0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78381" y="3460156"/>
            <a:ext cx="8193332" cy="7087725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leaflet.pdf cheatsheet"/>
          <p:cNvSpPr txBox="1"/>
          <p:nvPr/>
        </p:nvSpPr>
        <p:spPr>
          <a:xfrm>
            <a:off x="15927502" y="10867494"/>
            <a:ext cx="537630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leaflet.pdf cheatsheet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Inputs generat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Inputs generated</a:t>
            </a:r>
          </a:p>
        </p:txBody>
      </p:sp>
      <p:sp>
        <p:nvSpPr>
          <p:cNvPr id="256" name="In all of these examples “leaflet” is whatever you called your (ie: output$leaflet). These are the kinds of things you may want to hide from your bookmark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r>
              <a:t>In all of these examples “leaflet” is whatever you called your (ie: output$leaflet). These are the kinds of things you may want to hide from your bookmarking.</a:t>
            </a:r>
          </a:p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input$leaflet_center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input$leaflet_zoom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input$leaflet_bounds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$north, $east, $south, $west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input$leaflet_marker_mouseout$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$id, $group, 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input$leaflet_marker_click$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$id, $group, 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input$leaflet_groups (list of active group names)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http://shiny.rstudio.com/gallery/superzip-example.html"/>
          <p:cNvSpPr txBox="1">
            <a:spLocks noGrp="1"/>
          </p:cNvSpPr>
          <p:nvPr>
            <p:ph type="body" idx="21"/>
          </p:nvPr>
        </p:nvSpPr>
        <p:spPr>
          <a:xfrm>
            <a:off x="2463496" y="6432069"/>
            <a:ext cx="19457008" cy="851862"/>
          </a:xfrm>
          <a:prstGeom prst="rect">
            <a:avLst/>
          </a:prstGeom>
        </p:spPr>
        <p:txBody>
          <a:bodyPr/>
          <a:lstStyle>
            <a:lvl1pPr>
              <a:defRPr sz="4700"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http://shiny.rstudio.com/gallery/superzip-example.html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Using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Using proxy</a:t>
            </a:r>
          </a:p>
        </p:txBody>
      </p:sp>
      <p:sp>
        <p:nvSpPr>
          <p:cNvPr id="264" name="Unlike ggplot2 compute time for a leaflet map is time consum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8997" indent="-548997" defTabSz="742950">
              <a:spcBef>
                <a:spcPts val="5800"/>
              </a:spcBef>
              <a:defRPr sz="6300"/>
            </a:pPr>
            <a:r>
              <a:t>Unlike ggplot2 compute time for a leaflet map is time consuming.</a:t>
            </a:r>
          </a:p>
          <a:p>
            <a:pPr marL="548997" indent="-548997" defTabSz="742950">
              <a:spcBef>
                <a:spcPts val="5800"/>
              </a:spcBef>
              <a:defRPr sz="6300"/>
            </a:pPr>
            <a:r>
              <a:t>The leafletProxy function and observers allow us to only change the parts of the map that are necessary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This saves computing power and speeds up rendering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It also keeps the user from having to deal with a resetting map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now-cholera-map.jpg" descr="Snow-cholera-ma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6959" y="1339850"/>
            <a:ext cx="11290301" cy="110363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" name="Group"/>
          <p:cNvGrpSpPr/>
          <p:nvPr/>
        </p:nvGrpSpPr>
        <p:grpSpPr>
          <a:xfrm>
            <a:off x="12991918" y="5789513"/>
            <a:ext cx="9855564" cy="2136974"/>
            <a:chOff x="0" y="0"/>
            <a:chExt cx="9855562" cy="2136973"/>
          </a:xfrm>
        </p:grpSpPr>
        <p:sp>
          <p:nvSpPr>
            <p:cNvPr id="183" name="Map of the 1854 Cholera outbreak - John Snow"/>
            <p:cNvSpPr/>
            <p:nvPr/>
          </p:nvSpPr>
          <p:spPr>
            <a:xfrm>
              <a:off x="3070466" y="0"/>
              <a:ext cx="6785097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Map of the 1854 Cholera outbreak - John Snow</a:t>
              </a:r>
            </a:p>
          </p:txBody>
        </p:sp>
        <p:sp>
          <p:nvSpPr>
            <p:cNvPr id="184" name="Triangle"/>
            <p:cNvSpPr/>
            <p:nvPr/>
          </p:nvSpPr>
          <p:spPr>
            <a:xfrm rot="16200000">
              <a:off x="465886" y="-458941"/>
              <a:ext cx="2130029" cy="3061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1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7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9" name="Open apps/green_inf_proxy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apps/green_inf_proxy_02.R</a:t>
            </a:r>
          </a:p>
          <a:p>
            <a:pPr lvl="1"/>
            <a:r>
              <a:t>Let’s create a UI element that shows the user the number of projects they are viewing.</a:t>
            </a:r>
          </a:p>
          <a:p>
            <a:pPr lvl="2"/>
            <a:r>
              <a:t>Hint: Check the code from </a:t>
            </a:r>
            <a:r>
              <a:rPr u="sng">
                <a:hlinkClick r:id="rId5"/>
              </a:rPr>
              <a:t>superzip</a:t>
            </a:r>
            <a:r>
              <a:t> and see how they used the bounds input</a:t>
            </a:r>
          </a:p>
          <a:p>
            <a:pPr lvl="2"/>
            <a:r>
              <a:t>Note: I added some lines to this app that creates the coordinates as variables in the @data frame.</a:t>
            </a:r>
          </a:p>
        </p:txBody>
      </p:sp>
      <p:pic>
        <p:nvPicPr>
          <p:cNvPr id="270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0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4" name="apps/green_inf_proxy_03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apps/green_inf_proxy_03.R</a:t>
            </a:r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Like an R environment object (or what other languages call a hash table or dictionary), but reactiv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Like an R environment object (or what other languages call a hash table or dictionary), but reactive</a:t>
            </a:r>
          </a:p>
          <a:p>
            <a:r>
              <a:t>Like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t> object, but not read-only</a:t>
            </a:r>
          </a:p>
        </p:txBody>
      </p:sp>
      <p:sp>
        <p:nvSpPr>
          <p:cNvPr id="278" name="Reactive Values revie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 Values review</a:t>
            </a:r>
          </a:p>
        </p:txBody>
      </p:sp>
      <p:sp>
        <p:nvSpPr>
          <p:cNvPr id="279" name="Rectangle"/>
          <p:cNvSpPr/>
          <p:nvPr/>
        </p:nvSpPr>
        <p:spPr>
          <a:xfrm>
            <a:off x="1033450" y="6163862"/>
            <a:ext cx="22317101" cy="260747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rv &lt;- reactiveValues(x = 10)…"/>
          <p:cNvSpPr txBox="1"/>
          <p:nvPr/>
        </p:nvSpPr>
        <p:spPr>
          <a:xfrm>
            <a:off x="1198577" y="6250085"/>
            <a:ext cx="21986846" cy="233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reactiveValues(x = 10)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 &lt;- 20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rv$y &lt;- mtcars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Reading a value from a reactiveValues object is a reactive operation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Reading a value from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a reactive operation.</a:t>
            </a:r>
          </a:p>
          <a:p>
            <a:pPr lvl="1"/>
            <a:r>
              <a:t>The act of reading it means the current reactive conductor or endpoint will be notified the next time the value changes.</a:t>
            </a:r>
          </a:p>
          <a:p>
            <a:pPr marL="690562" indent="-690562"/>
            <a:r>
              <a:t>Maybe surprisingly, setting/updating a value on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</a:t>
            </a:r>
            <a:r>
              <a:rPr i="1"/>
              <a:t>not</a:t>
            </a:r>
            <a:r>
              <a:t> in itself a reactive operation, meaning no relationship is established between the current reactive conductor or endpoint (if any!) and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object.</a:t>
            </a:r>
          </a:p>
        </p:txBody>
      </p:sp>
      <p:sp>
        <p:nvSpPr>
          <p:cNvPr id="283" name="Reactive Values Review cont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>
            <a:lvl1pPr defTabSz="594360">
              <a:defRPr sz="10800"/>
            </a:lvl1pPr>
          </a:lstStyle>
          <a:p>
            <a:r>
              <a:t>Reactive Values Review cont.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Open /apps/green_inf_proxy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/apps/green_inf_proxy_03.R</a:t>
            </a:r>
          </a:p>
          <a:p>
            <a:pPr lvl="1"/>
            <a:r>
              <a:t>Add a reactive list to store removed projects </a:t>
            </a:r>
          </a:p>
          <a:p>
            <a:pPr lvl="1"/>
            <a:r>
              <a:t>Edit the reactive expression to remove projects that have been removed by the user</a:t>
            </a:r>
          </a:p>
          <a:p>
            <a:pPr lvl="2"/>
            <a:r>
              <a:t>Hint: append stored values in a reactive list </a:t>
            </a:r>
          </a:p>
          <a:p>
            <a:r>
              <a:t>Stretch Goal: add a function that restores the </a:t>
            </a:r>
          </a:p>
        </p:txBody>
      </p:sp>
      <p:pic>
        <p:nvPicPr>
          <p:cNvPr id="289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Solution</a:t>
            </a:r>
          </a:p>
        </p:txBody>
      </p:sp>
      <p:sp>
        <p:nvSpPr>
          <p:cNvPr id="293" name="apps/green_inf_proxy_04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apps/green_inf_proxy_04.R</a:t>
            </a:r>
          </a:p>
        </p:txBody>
      </p:sp>
      <p:pic>
        <p:nvPicPr>
          <p:cNvPr id="2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Other concepts  to reca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Other concepts  to recall</a:t>
            </a:r>
          </a:p>
        </p:txBody>
      </p:sp>
      <p:sp>
        <p:nvSpPr>
          <p:cNvPr id="297" name="Refresh limits on LeafletProxy maps are a very good ide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6300"/>
              </a:spcBef>
              <a:defRPr sz="6790"/>
            </a:pPr>
            <a:r>
              <a:t>Refresh limits on LeafletProxy maps are a very good idea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Keep in mind that add ons like layer controls mean you don’t have to build tons of functionality into your app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You can target individual shapes if you give them an id, just like row number in DT package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301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  <a:extLst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4703728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>
                <a:hlinkClick r:id="rId3"/>
              </a:rPr>
              <a:t>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–sebastian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</a:t>
            </a:r>
            <a:r>
              <a:rPr u="sng">
                <a:hlinkClick r:id="rId2"/>
              </a:rPr>
              <a:t>sebastian</a:t>
            </a:r>
            <a:r>
              <a:t> </a:t>
            </a:r>
          </a:p>
        </p:txBody>
      </p:sp>
      <p:sp>
        <p:nvSpPr>
          <p:cNvPr id="188" name="“‘I have the same problem’ is a famous last post in many forum-threads on the esri forum.”"/>
          <p:cNvSpPr>
            <a:spLocks noGrp="1"/>
          </p:cNvSpPr>
          <p:nvPr>
            <p:ph type="body" idx="22"/>
          </p:nvPr>
        </p:nvSpPr>
        <p:spPr>
          <a:xfrm>
            <a:off x="2374900" y="4419600"/>
            <a:ext cx="19621500" cy="3797301"/>
          </a:xfrm>
          <a:prstGeom prst="rect">
            <a:avLst/>
          </a:prstGeom>
        </p:spPr>
        <p:txBody>
          <a:bodyPr/>
          <a:lstStyle/>
          <a:p>
            <a:pPr>
              <a:defRPr sz="8100"/>
            </a:pPr>
            <a:r>
              <a:t>“‘I have the same problem’ is a famous </a:t>
            </a:r>
            <a:r>
              <a:rPr b="1"/>
              <a:t>last</a:t>
            </a:r>
            <a:r>
              <a:t> post in many forum-threads on the esri forum.”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47f307214eebbdba055d19d4ef6661d9.jpg" descr="47f307214eebbdba055d19d4ef6661d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26101" y="1633575"/>
            <a:ext cx="13931798" cy="1044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–Geoffrey Arnold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–Geoffrey Arnold</a:t>
            </a:r>
          </a:p>
        </p:txBody>
      </p:sp>
      <p:sp>
        <p:nvSpPr>
          <p:cNvPr id="193" name="“R and Leaflet are free and open-source, ArcMap is very much not.”"/>
          <p:cNvSpPr>
            <a:spLocks noGrp="1"/>
          </p:cNvSpPr>
          <p:nvPr>
            <p:ph type="body" idx="22"/>
          </p:nvPr>
        </p:nvSpPr>
        <p:spPr>
          <a:xfrm>
            <a:off x="2374900" y="4743449"/>
            <a:ext cx="19621500" cy="3149601"/>
          </a:xfrm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r>
              <a:t>“R and Leaflet are free and open-source, ArcMap is very much not.”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file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Shapefiles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1852</Words>
  <Application>Microsoft Office PowerPoint</Application>
  <PresentationFormat>Custom</PresentationFormat>
  <Paragraphs>269</Paragraphs>
  <Slides>58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8" baseType="lpstr">
      <vt:lpstr>Avenir Roman</vt:lpstr>
      <vt:lpstr>Consolas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Packages</vt:lpstr>
      <vt:lpstr>What is leaflet?</vt:lpstr>
      <vt:lpstr>PowerPoint Presentation</vt:lpstr>
      <vt:lpstr>Loading spatial data</vt:lpstr>
      <vt:lpstr>PowerPoint Presentation</vt:lpstr>
      <vt:lpstr>Group Controls</vt:lpstr>
      <vt:lpstr>PowerPoint Presentation</vt:lpstr>
      <vt:lpstr>PowerPoint Presentation</vt:lpstr>
      <vt:lpstr>Typical arguments</vt:lpstr>
      <vt:lpstr>PowerPoint Presentation</vt:lpstr>
      <vt:lpstr>PowerPoint Presentation</vt:lpstr>
      <vt:lpstr>Palettes</vt:lpstr>
      <vt:lpstr>Legends</vt:lpstr>
      <vt:lpstr>PowerPoint Presentation</vt:lpstr>
      <vt:lpstr>PowerPoint Presentation</vt:lpstr>
      <vt:lpstr>PowerPoint Presentation</vt:lpstr>
      <vt:lpstr>Why clusters?</vt:lpstr>
      <vt:lpstr>PowerPoint Presentation</vt:lpstr>
      <vt:lpstr>PowerPoint Presentation</vt:lpstr>
      <vt:lpstr>PowerPoint Presentation</vt:lpstr>
      <vt:lpstr>Leaflet.extras</vt:lpstr>
      <vt:lpstr>PowerPoint Presentation</vt:lpstr>
      <vt:lpstr>PowerPoint Presentation</vt:lpstr>
      <vt:lpstr>PowerPoint Presentation</vt:lpstr>
      <vt:lpstr>PowerPoint Presentation</vt:lpstr>
      <vt:lpstr>Just like any other output</vt:lpstr>
      <vt:lpstr>PowerPoint Presentation</vt:lpstr>
      <vt:lpstr>PowerPoint Presentation</vt:lpstr>
      <vt:lpstr>Observers in leaflet</vt:lpstr>
      <vt:lpstr>Leaflet proxy</vt:lpstr>
      <vt:lpstr>PowerPoint Presentation</vt:lpstr>
      <vt:lpstr>PowerPoint Presentation</vt:lpstr>
      <vt:lpstr>What about shapes?</vt:lpstr>
      <vt:lpstr>PowerPoint Presentation</vt:lpstr>
      <vt:lpstr>PowerPoint Presentation</vt:lpstr>
      <vt:lpstr>PowerPoint Presentation</vt:lpstr>
      <vt:lpstr>Uses for inputs</vt:lpstr>
      <vt:lpstr>Inputs generated</vt:lpstr>
      <vt:lpstr>PowerPoint Presentation</vt:lpstr>
      <vt:lpstr>Using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concepts  to recall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4</cp:revision>
  <dcterms:modified xsi:type="dcterms:W3CDTF">2020-12-23T20:04:58Z</dcterms:modified>
</cp:coreProperties>
</file>